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9" r:id="rId4"/>
    <p:sldId id="258" r:id="rId5"/>
    <p:sldId id="260" r:id="rId6"/>
    <p:sldId id="261" r:id="rId7"/>
    <p:sldId id="264" r:id="rId8"/>
    <p:sldId id="266" r:id="rId9"/>
    <p:sldId id="262" r:id="rId10"/>
    <p:sldId id="263" r:id="rId11"/>
    <p:sldId id="265"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766" autoAdjust="0"/>
  </p:normalViewPr>
  <p:slideViewPr>
    <p:cSldViewPr snapToGrid="0">
      <p:cViewPr varScale="1">
        <p:scale>
          <a:sx n="41" d="100"/>
          <a:sy n="41" d="100"/>
        </p:scale>
        <p:origin x="72"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16CA03-5DCE-461C-9D1F-0548F05E3DF5}" type="datetimeFigureOut">
              <a:rPr lang="en-US" smtClean="0"/>
              <a:t>9/26/2019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CAF6B46-12CA-4830-AB8F-5B162B91B96A}" type="slidenum">
              <a:rPr lang="en-US" smtClean="0"/>
              <a:t>‹#›</a:t>
            </a:fld>
            <a:endParaRPr lang="en-US"/>
          </a:p>
        </p:txBody>
      </p:sp>
    </p:spTree>
    <p:extLst>
      <p:ext uri="{BB962C8B-B14F-4D97-AF65-F5344CB8AC3E}">
        <p14:creationId xmlns:p14="http://schemas.microsoft.com/office/powerpoint/2010/main" val="1859516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Narrow topic: </a:t>
            </a:r>
          </a:p>
        </p:txBody>
      </p:sp>
      <p:sp>
        <p:nvSpPr>
          <p:cNvPr id="4" name="Slide Number Placeholder 3"/>
          <p:cNvSpPr>
            <a:spLocks noGrp="1"/>
          </p:cNvSpPr>
          <p:nvPr>
            <p:ph type="sldNum" sz="quarter" idx="5"/>
          </p:nvPr>
        </p:nvSpPr>
        <p:spPr/>
        <p:txBody>
          <a:bodyPr/>
          <a:lstStyle/>
          <a:p>
            <a:fld id="{6CAF6B46-12CA-4830-AB8F-5B162B91B96A}" type="slidenum">
              <a:rPr lang="en-US" smtClean="0"/>
              <a:t>6</a:t>
            </a:fld>
            <a:endParaRPr lang="en-US"/>
          </a:p>
        </p:txBody>
      </p:sp>
    </p:spTree>
    <p:extLst>
      <p:ext uri="{BB962C8B-B14F-4D97-AF65-F5344CB8AC3E}">
        <p14:creationId xmlns:p14="http://schemas.microsoft.com/office/powerpoint/2010/main" val="350228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7A5BF-7FAD-4C74-87A1-01C5230F3569}" type="datetimeFigureOut">
              <a:rPr lang="en-US" smtClean="0"/>
              <a:t>9/26/2019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4F87717-5699-4771-9D2C-B4D91EE524B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82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7A5BF-7FAD-4C74-87A1-01C5230F3569}"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7717-5699-4771-9D2C-B4D91EE524B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94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7A5BF-7FAD-4C74-87A1-01C5230F3569}"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7717-5699-4771-9D2C-B4D91EE524B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621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7A5BF-7FAD-4C74-87A1-01C5230F3569}"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7717-5699-4771-9D2C-B4D91EE524B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767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E7A5BF-7FAD-4C74-87A1-01C5230F3569}"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7717-5699-4771-9D2C-B4D91EE524B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275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E7A5BF-7FAD-4C74-87A1-01C5230F3569}"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87717-5699-4771-9D2C-B4D91EE524B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764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E7A5BF-7FAD-4C74-87A1-01C5230F3569}"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87717-5699-4771-9D2C-B4D91EE524B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802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E7A5BF-7FAD-4C74-87A1-01C5230F3569}"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87717-5699-4771-9D2C-B4D91EE524B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420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7A5BF-7FAD-4C74-87A1-01C5230F3569}"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87717-5699-4771-9D2C-B4D91EE524B0}" type="slidenum">
              <a:rPr lang="en-US" smtClean="0"/>
              <a:t>‹#›</a:t>
            </a:fld>
            <a:endParaRPr lang="en-US"/>
          </a:p>
        </p:txBody>
      </p:sp>
    </p:spTree>
    <p:extLst>
      <p:ext uri="{BB962C8B-B14F-4D97-AF65-F5344CB8AC3E}">
        <p14:creationId xmlns:p14="http://schemas.microsoft.com/office/powerpoint/2010/main" val="167753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7A5BF-7FAD-4C74-87A1-01C5230F3569}"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87717-5699-4771-9D2C-B4D91EE524B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564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4E7A5BF-7FAD-4C74-87A1-01C5230F3569}" type="datetimeFigureOut">
              <a:rPr lang="en-US" smtClean="0"/>
              <a:t>9/26/2019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4F87717-5699-4771-9D2C-B4D91EE524B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036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4E7A5BF-7FAD-4C74-87A1-01C5230F3569}" type="datetimeFigureOut">
              <a:rPr lang="en-US" smtClean="0"/>
              <a:t>9/26/2019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4F87717-5699-4771-9D2C-B4D91EE524B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728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D990-19F9-4A7C-9D8A-760879B55D7A}"/>
              </a:ext>
            </a:extLst>
          </p:cNvPr>
          <p:cNvSpPr>
            <a:spLocks noGrp="1"/>
          </p:cNvSpPr>
          <p:nvPr>
            <p:ph type="ctrTitle"/>
          </p:nvPr>
        </p:nvSpPr>
        <p:spPr/>
        <p:txBody>
          <a:bodyPr/>
          <a:lstStyle/>
          <a:p>
            <a:r>
              <a:rPr lang="en-US" dirty="0"/>
              <a:t>Synthesis</a:t>
            </a:r>
          </a:p>
        </p:txBody>
      </p:sp>
      <p:sp>
        <p:nvSpPr>
          <p:cNvPr id="3" name="Subtitle 2">
            <a:extLst>
              <a:ext uri="{FF2B5EF4-FFF2-40B4-BE49-F238E27FC236}">
                <a16:creationId xmlns:a16="http://schemas.microsoft.com/office/drawing/2014/main" id="{9A295597-71C9-4D60-92A2-6262BAAB77F6}"/>
              </a:ext>
            </a:extLst>
          </p:cNvPr>
          <p:cNvSpPr>
            <a:spLocks noGrp="1"/>
          </p:cNvSpPr>
          <p:nvPr>
            <p:ph type="subTitle" idx="1"/>
          </p:nvPr>
        </p:nvSpPr>
        <p:spPr>
          <a:xfrm>
            <a:off x="2417780" y="3531204"/>
            <a:ext cx="8637072" cy="2541431"/>
          </a:xfrm>
        </p:spPr>
        <p:txBody>
          <a:bodyPr>
            <a:normAutofit/>
          </a:bodyPr>
          <a:lstStyle/>
          <a:p>
            <a:r>
              <a:rPr lang="en-US" dirty="0"/>
              <a:t>The format</a:t>
            </a:r>
          </a:p>
          <a:p>
            <a:endParaRPr lang="en-US" dirty="0"/>
          </a:p>
          <a:p>
            <a:endParaRPr lang="en-US" dirty="0"/>
          </a:p>
          <a:p>
            <a:r>
              <a:rPr lang="en-US" dirty="0"/>
              <a:t>From			 http://bit.ly/2lqlKtB</a:t>
            </a:r>
          </a:p>
        </p:txBody>
      </p:sp>
    </p:spTree>
    <p:extLst>
      <p:ext uri="{BB962C8B-B14F-4D97-AF65-F5344CB8AC3E}">
        <p14:creationId xmlns:p14="http://schemas.microsoft.com/office/powerpoint/2010/main" val="150440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89336-1C17-464C-A519-7C123E242882}"/>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ED06B63-13E4-4646-90ED-46ACDB6584DD}"/>
              </a:ext>
            </a:extLst>
          </p:cNvPr>
          <p:cNvSpPr>
            <a:spLocks noGrp="1"/>
          </p:cNvSpPr>
          <p:nvPr>
            <p:ph idx="1"/>
          </p:nvPr>
        </p:nvSpPr>
        <p:spPr>
          <a:xfrm>
            <a:off x="644577" y="2015732"/>
            <a:ext cx="5943792" cy="4037749"/>
          </a:xfrm>
        </p:spPr>
        <p:txBody>
          <a:bodyPr>
            <a:normAutofit/>
          </a:bodyPr>
          <a:lstStyle/>
          <a:p>
            <a:r>
              <a:rPr lang="en-US" sz="2400" dirty="0"/>
              <a:t>Both young men are destined to save their respective people from a villain and his forces bent of genocide and world domination. While both men are supported by band of friends, they each must inevitably overcome their own internal conflicts to successfully save both themselves and their worlds. 	</a:t>
            </a:r>
          </a:p>
        </p:txBody>
      </p:sp>
      <p:pic>
        <p:nvPicPr>
          <p:cNvPr id="2050" name="Picture 2" descr="Image result for frodo baggins and harry potter">
            <a:extLst>
              <a:ext uri="{FF2B5EF4-FFF2-40B4-BE49-F238E27FC236}">
                <a16:creationId xmlns:a16="http://schemas.microsoft.com/office/drawing/2014/main" id="{7CD69494-364A-4D90-B53C-F3470CFE82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369" y="2015732"/>
            <a:ext cx="5603631" cy="3152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674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8C81F-E097-4204-9904-67428739AB67}"/>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6B35F471-A482-4E55-834E-6449BCE7F97A}"/>
              </a:ext>
            </a:extLst>
          </p:cNvPr>
          <p:cNvSpPr>
            <a:spLocks noGrp="1"/>
          </p:cNvSpPr>
          <p:nvPr>
            <p:ph idx="1"/>
          </p:nvPr>
        </p:nvSpPr>
        <p:spPr>
          <a:xfrm>
            <a:off x="304800" y="1853754"/>
            <a:ext cx="11465169" cy="4199727"/>
          </a:xfrm>
        </p:spPr>
        <p:txBody>
          <a:bodyPr/>
          <a:lstStyle/>
          <a:p>
            <a:r>
              <a:rPr lang="en-US" dirty="0"/>
              <a:t>Introduction: - Follows TTAP but expanded to include </a:t>
            </a:r>
            <a:r>
              <a:rPr lang="en-US" b="1" dirty="0"/>
              <a:t>both sources</a:t>
            </a:r>
            <a:endParaRPr lang="en-US" dirty="0"/>
          </a:p>
          <a:p>
            <a:pPr lvl="1"/>
            <a:r>
              <a:rPr lang="en-US" dirty="0"/>
              <a:t>Kurt Vonnegut Jr’s short story “Harrison Bergeron” and Rush’s song “The Trees” both deliver a sobering message of the dangers of extreme equality</a:t>
            </a:r>
          </a:p>
          <a:p>
            <a:r>
              <a:rPr lang="en-US" dirty="0"/>
              <a:t>Body Paragraphs – CLEAR ASSERTIONS – needs to state the point</a:t>
            </a:r>
          </a:p>
          <a:p>
            <a:pPr lvl="1"/>
            <a:r>
              <a:rPr lang="en-US" dirty="0"/>
              <a:t>What is the </a:t>
            </a:r>
            <a:r>
              <a:rPr lang="en-US" u="sng" dirty="0"/>
              <a:t>convergence </a:t>
            </a:r>
            <a:r>
              <a:rPr lang="en-US" dirty="0"/>
              <a:t>or </a:t>
            </a:r>
            <a:r>
              <a:rPr lang="en-US" u="sng" dirty="0"/>
              <a:t>divergence</a:t>
            </a:r>
            <a:r>
              <a:rPr lang="en-US" dirty="0"/>
              <a:t> of each text? What will it prove?</a:t>
            </a:r>
          </a:p>
          <a:p>
            <a:pPr lvl="1"/>
            <a:r>
              <a:rPr lang="en-US" dirty="0"/>
              <a:t>Includes evidence to support and demonstrate</a:t>
            </a:r>
          </a:p>
          <a:p>
            <a:pPr lvl="1"/>
            <a:r>
              <a:rPr lang="en-US" dirty="0"/>
              <a:t>Explains why this evidence is key – focus on key words and representations</a:t>
            </a:r>
          </a:p>
          <a:p>
            <a:r>
              <a:rPr lang="en-US" dirty="0"/>
              <a:t>Conclusion: when you have finished your paper, consider the </a:t>
            </a:r>
            <a:r>
              <a:rPr lang="en-US" u="sng" dirty="0"/>
              <a:t>main organizing ideas. </a:t>
            </a:r>
            <a:r>
              <a:rPr lang="en-US" dirty="0"/>
              <a:t>What were the primary points of </a:t>
            </a:r>
            <a:r>
              <a:rPr lang="en-US" u="sng" dirty="0"/>
              <a:t>convergence and divergence?</a:t>
            </a:r>
            <a:r>
              <a:rPr lang="en-US" dirty="0"/>
              <a:t> How do they connect to the overall topic or theme (big umbrella). Often this theme should connect to the real world or our own lives (stay objective, though!)</a:t>
            </a:r>
          </a:p>
          <a:p>
            <a:endParaRPr lang="en-US" dirty="0"/>
          </a:p>
        </p:txBody>
      </p:sp>
    </p:spTree>
    <p:extLst>
      <p:ext uri="{BB962C8B-B14F-4D97-AF65-F5344CB8AC3E}">
        <p14:creationId xmlns:p14="http://schemas.microsoft.com/office/powerpoint/2010/main" val="234571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4827-70F6-4CEE-84C7-685D285A7AF0}"/>
              </a:ext>
            </a:extLst>
          </p:cNvPr>
          <p:cNvSpPr>
            <a:spLocks noGrp="1"/>
          </p:cNvSpPr>
          <p:nvPr>
            <p:ph type="title"/>
          </p:nvPr>
        </p:nvSpPr>
        <p:spPr/>
        <p:txBody>
          <a:bodyPr/>
          <a:lstStyle/>
          <a:p>
            <a:r>
              <a:rPr lang="en-US" dirty="0"/>
              <a:t>Synthesis</a:t>
            </a:r>
          </a:p>
        </p:txBody>
      </p:sp>
      <p:sp>
        <p:nvSpPr>
          <p:cNvPr id="3" name="Content Placeholder 2">
            <a:extLst>
              <a:ext uri="{FF2B5EF4-FFF2-40B4-BE49-F238E27FC236}">
                <a16:creationId xmlns:a16="http://schemas.microsoft.com/office/drawing/2014/main" id="{5903D3C3-4E1E-44AF-AD7B-06E835C64C6B}"/>
              </a:ext>
            </a:extLst>
          </p:cNvPr>
          <p:cNvSpPr>
            <a:spLocks noGrp="1"/>
          </p:cNvSpPr>
          <p:nvPr>
            <p:ph idx="1"/>
          </p:nvPr>
        </p:nvSpPr>
        <p:spPr>
          <a:xfrm>
            <a:off x="1451579" y="2015732"/>
            <a:ext cx="9291215" cy="4037749"/>
          </a:xfrm>
        </p:spPr>
        <p:txBody>
          <a:bodyPr/>
          <a:lstStyle/>
          <a:p>
            <a:r>
              <a:rPr lang="en-US" dirty="0"/>
              <a:t>Searches for </a:t>
            </a:r>
            <a:r>
              <a:rPr lang="en-US" i="1" dirty="0"/>
              <a:t>meaningful and insightful connections</a:t>
            </a:r>
            <a:r>
              <a:rPr lang="en-US" dirty="0"/>
              <a:t> between different materials</a:t>
            </a:r>
          </a:p>
          <a:p>
            <a:r>
              <a:rPr lang="en-US" dirty="0"/>
              <a:t>Identifies common themes and traits</a:t>
            </a:r>
          </a:p>
          <a:p>
            <a:r>
              <a:rPr lang="en-US" dirty="0"/>
              <a:t>The job of the synthesis essay writer is to explain why the connections and relationships between the sources </a:t>
            </a:r>
            <a:r>
              <a:rPr lang="en-US" i="1" dirty="0"/>
              <a:t>are important</a:t>
            </a:r>
            <a:r>
              <a:rPr lang="en-US" dirty="0"/>
              <a:t>.</a:t>
            </a:r>
          </a:p>
          <a:p>
            <a:r>
              <a:rPr lang="en-US" dirty="0"/>
              <a:t>** Not a summary or retelling of the plot. It is to create </a:t>
            </a:r>
            <a:r>
              <a:rPr lang="en-US" i="1" dirty="0"/>
              <a:t>new knowledge</a:t>
            </a:r>
            <a:r>
              <a:rPr lang="en-US" dirty="0"/>
              <a:t> and understanding</a:t>
            </a:r>
          </a:p>
          <a:p>
            <a:r>
              <a:rPr lang="en-US" dirty="0"/>
              <a:t>By revealing points of convergence (similar) or divergence (different), the writer can reveal something hidden</a:t>
            </a:r>
          </a:p>
        </p:txBody>
      </p:sp>
    </p:spTree>
    <p:extLst>
      <p:ext uri="{BB962C8B-B14F-4D97-AF65-F5344CB8AC3E}">
        <p14:creationId xmlns:p14="http://schemas.microsoft.com/office/powerpoint/2010/main" val="356152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840E06-D409-495E-A0CD-088271DAAA9E}"/>
              </a:ext>
            </a:extLst>
          </p:cNvPr>
          <p:cNvPicPr>
            <a:picLocks noChangeAspect="1"/>
          </p:cNvPicPr>
          <p:nvPr/>
        </p:nvPicPr>
        <p:blipFill>
          <a:blip r:embed="rId2"/>
          <a:stretch>
            <a:fillRect/>
          </a:stretch>
        </p:blipFill>
        <p:spPr>
          <a:xfrm>
            <a:off x="273820" y="271854"/>
            <a:ext cx="11644360" cy="5824146"/>
          </a:xfrm>
          <a:prstGeom prst="rect">
            <a:avLst/>
          </a:prstGeom>
        </p:spPr>
      </p:pic>
    </p:spTree>
    <p:extLst>
      <p:ext uri="{BB962C8B-B14F-4D97-AF65-F5344CB8AC3E}">
        <p14:creationId xmlns:p14="http://schemas.microsoft.com/office/powerpoint/2010/main" val="366023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2756-6641-47DA-A0DA-FED232E77418}"/>
              </a:ext>
            </a:extLst>
          </p:cNvPr>
          <p:cNvSpPr>
            <a:spLocks noGrp="1"/>
          </p:cNvSpPr>
          <p:nvPr>
            <p:ph type="title"/>
          </p:nvPr>
        </p:nvSpPr>
        <p:spPr/>
        <p:txBody>
          <a:bodyPr/>
          <a:lstStyle/>
          <a:p>
            <a:r>
              <a:rPr lang="en-US" dirty="0"/>
              <a:t>For example…</a:t>
            </a:r>
          </a:p>
        </p:txBody>
      </p:sp>
      <p:sp>
        <p:nvSpPr>
          <p:cNvPr id="3" name="Content Placeholder 2">
            <a:extLst>
              <a:ext uri="{FF2B5EF4-FFF2-40B4-BE49-F238E27FC236}">
                <a16:creationId xmlns:a16="http://schemas.microsoft.com/office/drawing/2014/main" id="{63A757FD-3B90-4084-A677-FBA77FF3F10F}"/>
              </a:ext>
            </a:extLst>
          </p:cNvPr>
          <p:cNvSpPr>
            <a:spLocks noGrp="1"/>
          </p:cNvSpPr>
          <p:nvPr>
            <p:ph idx="1"/>
          </p:nvPr>
        </p:nvSpPr>
        <p:spPr>
          <a:xfrm>
            <a:off x="649357" y="2015732"/>
            <a:ext cx="11039060" cy="4133277"/>
          </a:xfrm>
        </p:spPr>
        <p:txBody>
          <a:bodyPr>
            <a:normAutofit/>
          </a:bodyPr>
          <a:lstStyle/>
          <a:p>
            <a:pPr marL="0" indent="0">
              <a:buNone/>
            </a:pPr>
            <a:r>
              <a:rPr lang="en-US" dirty="0"/>
              <a:t>Consider </a:t>
            </a:r>
            <a:r>
              <a:rPr lang="en-US" i="1" dirty="0"/>
              <a:t>broad themes. </a:t>
            </a:r>
            <a:r>
              <a:rPr lang="en-US" dirty="0"/>
              <a:t>Let’s say the prompt is to “consider how the two protagonists in Text 1 and Text 2 search for identity in a postmodern world”</a:t>
            </a:r>
          </a:p>
          <a:p>
            <a:r>
              <a:rPr lang="en-US" dirty="0"/>
              <a:t>Your first point of </a:t>
            </a:r>
            <a:r>
              <a:rPr lang="en-US" u="sng" dirty="0"/>
              <a:t>convergence/</a:t>
            </a:r>
            <a:r>
              <a:rPr lang="en-US" dirty="0"/>
              <a:t>divergence of the two texts: </a:t>
            </a:r>
            <a:r>
              <a:rPr lang="en-US" i="1" dirty="0"/>
              <a:t>identity is externally defined for both protagonists in a judgmental world</a:t>
            </a:r>
          </a:p>
          <a:p>
            <a:r>
              <a:rPr lang="en-US" dirty="0"/>
              <a:t>Your second point of convergence/</a:t>
            </a:r>
            <a:r>
              <a:rPr lang="en-US" u="sng" dirty="0"/>
              <a:t>divergence</a:t>
            </a:r>
            <a:r>
              <a:rPr lang="en-US" dirty="0"/>
              <a:t> of the two texts: although both protagonists are isolated by the fabricated notions of identity as defined by society, Protagonist 1 resists external definition by actively controlling his formation of his identity, while Protagonist 2 succumbs to the half-truths defined by her peers.</a:t>
            </a:r>
          </a:p>
        </p:txBody>
      </p:sp>
    </p:spTree>
    <p:extLst>
      <p:ext uri="{BB962C8B-B14F-4D97-AF65-F5344CB8AC3E}">
        <p14:creationId xmlns:p14="http://schemas.microsoft.com/office/powerpoint/2010/main" val="263909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1A39-939D-4C86-8DB6-7BC54907CAC7}"/>
              </a:ext>
            </a:extLst>
          </p:cNvPr>
          <p:cNvSpPr>
            <a:spLocks noGrp="1"/>
          </p:cNvSpPr>
          <p:nvPr>
            <p:ph type="title"/>
          </p:nvPr>
        </p:nvSpPr>
        <p:spPr/>
        <p:txBody>
          <a:bodyPr/>
          <a:lstStyle/>
          <a:p>
            <a:r>
              <a:rPr lang="en-US" dirty="0"/>
              <a:t>Key Features of Synthesis</a:t>
            </a:r>
          </a:p>
        </p:txBody>
      </p:sp>
      <p:sp>
        <p:nvSpPr>
          <p:cNvPr id="3" name="Content Placeholder 2">
            <a:extLst>
              <a:ext uri="{FF2B5EF4-FFF2-40B4-BE49-F238E27FC236}">
                <a16:creationId xmlns:a16="http://schemas.microsoft.com/office/drawing/2014/main" id="{454BB502-8277-44F2-89EA-062F275E5014}"/>
              </a:ext>
            </a:extLst>
          </p:cNvPr>
          <p:cNvSpPr>
            <a:spLocks noGrp="1"/>
          </p:cNvSpPr>
          <p:nvPr>
            <p:ph idx="1"/>
          </p:nvPr>
        </p:nvSpPr>
        <p:spPr/>
        <p:txBody>
          <a:bodyPr/>
          <a:lstStyle/>
          <a:p>
            <a:pPr marL="0" indent="0" algn="ctr">
              <a:buNone/>
            </a:pPr>
            <a:r>
              <a:rPr lang="en-US" sz="3200" dirty="0"/>
              <a:t>It is organized in a way that readers can immediately see where the information from the sources overlap (therefore, </a:t>
            </a:r>
            <a:r>
              <a:rPr lang="en-US" sz="3200" u="sng" dirty="0"/>
              <a:t>clear assertions are required!!)</a:t>
            </a:r>
            <a:endParaRPr lang="en-US" sz="3200" dirty="0"/>
          </a:p>
          <a:p>
            <a:endParaRPr lang="en-US" dirty="0"/>
          </a:p>
        </p:txBody>
      </p:sp>
    </p:spTree>
    <p:extLst>
      <p:ext uri="{BB962C8B-B14F-4D97-AF65-F5344CB8AC3E}">
        <p14:creationId xmlns:p14="http://schemas.microsoft.com/office/powerpoint/2010/main" val="28837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6336-5698-4D68-A44B-797505C27191}"/>
              </a:ext>
            </a:extLst>
          </p:cNvPr>
          <p:cNvSpPr>
            <a:spLocks noGrp="1"/>
          </p:cNvSpPr>
          <p:nvPr>
            <p:ph type="title"/>
          </p:nvPr>
        </p:nvSpPr>
        <p:spPr/>
        <p:txBody>
          <a:bodyPr/>
          <a:lstStyle/>
          <a:p>
            <a:r>
              <a:rPr lang="en-US" dirty="0"/>
              <a:t>Before writing…</a:t>
            </a:r>
          </a:p>
        </p:txBody>
      </p:sp>
      <p:sp>
        <p:nvSpPr>
          <p:cNvPr id="3" name="Content Placeholder 2">
            <a:extLst>
              <a:ext uri="{FF2B5EF4-FFF2-40B4-BE49-F238E27FC236}">
                <a16:creationId xmlns:a16="http://schemas.microsoft.com/office/drawing/2014/main" id="{DBBF0AD4-75EC-4F83-84FE-EBAEA866AE45}"/>
              </a:ext>
            </a:extLst>
          </p:cNvPr>
          <p:cNvSpPr>
            <a:spLocks noGrp="1"/>
          </p:cNvSpPr>
          <p:nvPr>
            <p:ph idx="1"/>
          </p:nvPr>
        </p:nvSpPr>
        <p:spPr>
          <a:xfrm>
            <a:off x="539646" y="1853754"/>
            <a:ext cx="11152681" cy="4322194"/>
          </a:xfrm>
        </p:spPr>
        <p:txBody>
          <a:bodyPr>
            <a:normAutofit/>
          </a:bodyPr>
          <a:lstStyle/>
          <a:p>
            <a:r>
              <a:rPr lang="en-US" dirty="0"/>
              <a:t>Narrow down your topic – often there are </a:t>
            </a:r>
            <a:r>
              <a:rPr lang="en-US" i="1" dirty="0"/>
              <a:t>many</a:t>
            </a:r>
            <a:r>
              <a:rPr lang="en-US" dirty="0"/>
              <a:t> overlaps and ideas – narrow down your topic to a specific perspective or </a:t>
            </a:r>
            <a:r>
              <a:rPr lang="en-US" i="1" dirty="0"/>
              <a:t>lens</a:t>
            </a:r>
            <a:r>
              <a:rPr lang="en-US" dirty="0"/>
              <a:t> to analyze</a:t>
            </a:r>
          </a:p>
          <a:p>
            <a:r>
              <a:rPr lang="en-US" dirty="0"/>
              <a:t>Summarize </a:t>
            </a:r>
            <a:r>
              <a:rPr lang="en-US" i="1" dirty="0"/>
              <a:t>briefly</a:t>
            </a:r>
            <a:r>
              <a:rPr lang="en-US" dirty="0"/>
              <a:t> common themes or traits in the texts: before you write or even begin to plan, try to clearly define the themes or traits the texts have in common</a:t>
            </a:r>
          </a:p>
          <a:p>
            <a:r>
              <a:rPr lang="en-US" dirty="0"/>
              <a:t>Develop a thesis statement – what is the main point of your essay? Keep in mind, the thesis you begin with is not set in stone, and may change as your write</a:t>
            </a:r>
          </a:p>
          <a:p>
            <a:r>
              <a:rPr lang="en-US" dirty="0"/>
              <a:t>Decide how you will use your sources – after considering all the convergences and divergences, you need to decide which information, which parts of your sources you will use.</a:t>
            </a:r>
          </a:p>
          <a:p>
            <a:r>
              <a:rPr lang="en-US" dirty="0"/>
              <a:t>Organize your writing: decide the order you will use to present your evidence to convince your readers the thesis is true.</a:t>
            </a:r>
          </a:p>
        </p:txBody>
      </p:sp>
    </p:spTree>
    <p:extLst>
      <p:ext uri="{BB962C8B-B14F-4D97-AF65-F5344CB8AC3E}">
        <p14:creationId xmlns:p14="http://schemas.microsoft.com/office/powerpoint/2010/main" val="112261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75FB-F22A-4B46-B060-056E13A9E1B4}"/>
              </a:ext>
            </a:extLst>
          </p:cNvPr>
          <p:cNvSpPr>
            <a:spLocks noGrp="1"/>
          </p:cNvSpPr>
          <p:nvPr>
            <p:ph type="title"/>
          </p:nvPr>
        </p:nvSpPr>
        <p:spPr/>
        <p:txBody>
          <a:bodyPr/>
          <a:lstStyle/>
          <a:p>
            <a:r>
              <a:rPr lang="en-US" dirty="0"/>
              <a:t>Some Things to consider</a:t>
            </a:r>
          </a:p>
        </p:txBody>
      </p:sp>
      <p:sp>
        <p:nvSpPr>
          <p:cNvPr id="3" name="Content Placeholder 2">
            <a:extLst>
              <a:ext uri="{FF2B5EF4-FFF2-40B4-BE49-F238E27FC236}">
                <a16:creationId xmlns:a16="http://schemas.microsoft.com/office/drawing/2014/main" id="{C245D1A0-4FDD-4843-939E-CC1D47114042}"/>
              </a:ext>
            </a:extLst>
          </p:cNvPr>
          <p:cNvSpPr>
            <a:spLocks noGrp="1"/>
          </p:cNvSpPr>
          <p:nvPr>
            <p:ph idx="1"/>
          </p:nvPr>
        </p:nvSpPr>
        <p:spPr>
          <a:xfrm>
            <a:off x="398585" y="2203938"/>
            <a:ext cx="11394830" cy="3849543"/>
          </a:xfrm>
        </p:spPr>
        <p:txBody>
          <a:bodyPr/>
          <a:lstStyle/>
          <a:p>
            <a:r>
              <a:rPr lang="en-US" dirty="0"/>
              <a:t>What is the central message of the story (the theme)</a:t>
            </a:r>
          </a:p>
          <a:p>
            <a:r>
              <a:rPr lang="en-US" dirty="0"/>
              <a:t>Does the theme overlap in any way with the other text?</a:t>
            </a:r>
          </a:p>
          <a:p>
            <a:pPr lvl="1"/>
            <a:r>
              <a:rPr lang="en-US" dirty="0"/>
              <a:t>Perhaps each text offers two perspectives on the same idea… what could then be the lesson from these two perspectives?</a:t>
            </a:r>
          </a:p>
          <a:p>
            <a:r>
              <a:rPr lang="en-US" dirty="0"/>
              <a:t>How are the characters treated by other characters, by society?</a:t>
            </a:r>
          </a:p>
          <a:p>
            <a:r>
              <a:rPr lang="en-US" dirty="0"/>
              <a:t>How does the character change by the end of the story? If they don’t change, what could be the message?</a:t>
            </a:r>
          </a:p>
          <a:p>
            <a:r>
              <a:rPr lang="en-US" dirty="0"/>
              <a:t>What is the character’s role in the story? Are they successful or do they fail?</a:t>
            </a:r>
          </a:p>
        </p:txBody>
      </p:sp>
    </p:spTree>
    <p:extLst>
      <p:ext uri="{BB962C8B-B14F-4D97-AF65-F5344CB8AC3E}">
        <p14:creationId xmlns:p14="http://schemas.microsoft.com/office/powerpoint/2010/main" val="3289798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0B86-275F-4D04-9027-84E160C1BB4A}"/>
              </a:ext>
            </a:extLst>
          </p:cNvPr>
          <p:cNvSpPr>
            <a:spLocks noGrp="1"/>
          </p:cNvSpPr>
          <p:nvPr>
            <p:ph type="title"/>
          </p:nvPr>
        </p:nvSpPr>
        <p:spPr/>
        <p:txBody>
          <a:bodyPr/>
          <a:lstStyle/>
          <a:p>
            <a:r>
              <a:rPr lang="en-US" dirty="0"/>
              <a:t>Reading techniques</a:t>
            </a:r>
          </a:p>
        </p:txBody>
      </p:sp>
      <p:sp>
        <p:nvSpPr>
          <p:cNvPr id="3" name="Content Placeholder 2">
            <a:extLst>
              <a:ext uri="{FF2B5EF4-FFF2-40B4-BE49-F238E27FC236}">
                <a16:creationId xmlns:a16="http://schemas.microsoft.com/office/drawing/2014/main" id="{667C06D6-8372-42D3-AF5F-7B8EFD1A1325}"/>
              </a:ext>
            </a:extLst>
          </p:cNvPr>
          <p:cNvSpPr>
            <a:spLocks noGrp="1"/>
          </p:cNvSpPr>
          <p:nvPr>
            <p:ph idx="1"/>
          </p:nvPr>
        </p:nvSpPr>
        <p:spPr/>
        <p:txBody>
          <a:bodyPr>
            <a:normAutofit/>
          </a:bodyPr>
          <a:lstStyle/>
          <a:p>
            <a:r>
              <a:rPr lang="en-US" sz="2800" dirty="0"/>
              <a:t>As you read (and reread) have a highlighter or pen to mark points in the sources where you notice a connection or a key idea</a:t>
            </a:r>
          </a:p>
        </p:txBody>
      </p:sp>
    </p:spTree>
    <p:extLst>
      <p:ext uri="{BB962C8B-B14F-4D97-AF65-F5344CB8AC3E}">
        <p14:creationId xmlns:p14="http://schemas.microsoft.com/office/powerpoint/2010/main" val="167286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89336-1C17-464C-A519-7C123E242882}"/>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ED06B63-13E4-4646-90ED-46ACDB6584DD}"/>
              </a:ext>
            </a:extLst>
          </p:cNvPr>
          <p:cNvSpPr>
            <a:spLocks noGrp="1"/>
          </p:cNvSpPr>
          <p:nvPr>
            <p:ph idx="1"/>
          </p:nvPr>
        </p:nvSpPr>
        <p:spPr>
          <a:xfrm>
            <a:off x="644577" y="2015732"/>
            <a:ext cx="7258494" cy="4037749"/>
          </a:xfrm>
        </p:spPr>
        <p:txBody>
          <a:bodyPr/>
          <a:lstStyle/>
          <a:p>
            <a:r>
              <a:rPr lang="en-US" sz="2400" dirty="0"/>
              <a:t>Both are affluent and intelligent billionaires who, through tragic circumstances, assume a secondary identity to protect the innocent. While both face their own personal demons, Stark inevitably comes to embrace his heroism publicly, while Wayne instead uses his public persona as the actual mask for his dark knight. 	</a:t>
            </a:r>
          </a:p>
          <a:p>
            <a:pPr marL="0" indent="0">
              <a:buNone/>
            </a:pPr>
            <a:endParaRPr lang="en-US" dirty="0"/>
          </a:p>
        </p:txBody>
      </p:sp>
      <p:pic>
        <p:nvPicPr>
          <p:cNvPr id="1026" name="Picture 2" descr="Image result for bruce wayne tony stark">
            <a:extLst>
              <a:ext uri="{FF2B5EF4-FFF2-40B4-BE49-F238E27FC236}">
                <a16:creationId xmlns:a16="http://schemas.microsoft.com/office/drawing/2014/main" id="{13402769-03FA-4D3A-A932-888D79E34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3070" y="2042977"/>
            <a:ext cx="3953448" cy="2961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2187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129</TotalTime>
  <Words>755</Words>
  <Application>Microsoft Office PowerPoint</Application>
  <PresentationFormat>Widescreen</PresentationFormat>
  <Paragraphs>46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Gallery</vt:lpstr>
      <vt:lpstr>Synthesis</vt:lpstr>
      <vt:lpstr>Synthesis</vt:lpstr>
      <vt:lpstr>PowerPoint Presentation</vt:lpstr>
      <vt:lpstr>For example…</vt:lpstr>
      <vt:lpstr>Key Features of Synthesis</vt:lpstr>
      <vt:lpstr>Before writing…</vt:lpstr>
      <vt:lpstr>Some Things to consider</vt:lpstr>
      <vt:lpstr>Reading techniques</vt:lpstr>
      <vt:lpstr>Examples..</vt:lpstr>
      <vt:lpstr>Examples..</vt:lpstr>
      <vt:lpstr>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Kirsten Oleksewich</dc:creator>
  <cp:lastModifiedBy>Kirsten Oleksewich</cp:lastModifiedBy>
  <cp:revision>7</cp:revision>
  <cp:lastPrinted>2019-09-26T20:37:12Z</cp:lastPrinted>
  <dcterms:created xsi:type="dcterms:W3CDTF">2019-09-26T18:44:26Z</dcterms:created>
  <dcterms:modified xsi:type="dcterms:W3CDTF">2019-09-26T20:54:26Z</dcterms:modified>
</cp:coreProperties>
</file>